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61" r:id="rId4"/>
    <p:sldId id="263" r:id="rId5"/>
    <p:sldId id="264" r:id="rId6"/>
    <p:sldId id="265" r:id="rId7"/>
    <p:sldId id="266" r:id="rId8"/>
    <p:sldId id="267" r:id="rId9"/>
    <p:sldId id="268" r:id="rId10"/>
    <p:sldId id="286" r:id="rId11"/>
    <p:sldId id="269" r:id="rId12"/>
    <p:sldId id="270" r:id="rId13"/>
    <p:sldId id="28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A66F69E7-4B6C-4CE9-90A4-2B7255493949}" type="datetimeFigureOut">
              <a:rPr lang="en-US" smtClean="0"/>
              <a:pPr/>
              <a:t>4/4/2020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35AE8E3B-3959-491F-A1FF-8EEFCF6A8D56}"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66F69E7-4B6C-4CE9-90A4-2B725549394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AE8E3B-3959-491F-A1FF-8EEFCF6A8D5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66F69E7-4B6C-4CE9-90A4-2B725549394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AE8E3B-3959-491F-A1FF-8EEFCF6A8D5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66F69E7-4B6C-4CE9-90A4-2B725549394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AE8E3B-3959-491F-A1FF-8EEFCF6A8D5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66F69E7-4B6C-4CE9-90A4-2B725549394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35AE8E3B-3959-491F-A1FF-8EEFCF6A8D5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66F69E7-4B6C-4CE9-90A4-2B7255493949}" type="datetimeFigureOut">
              <a:rPr lang="en-US" smtClean="0"/>
              <a:pPr/>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AE8E3B-3959-491F-A1FF-8EEFCF6A8D5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A66F69E7-4B6C-4CE9-90A4-2B7255493949}" type="datetimeFigureOut">
              <a:rPr lang="en-US" smtClean="0"/>
              <a:pPr/>
              <a:t>4/4/2020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AE8E3B-3959-491F-A1FF-8EEFCF6A8D5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A66F69E7-4B6C-4CE9-90A4-2B7255493949}" type="datetimeFigureOut">
              <a:rPr lang="en-US" smtClean="0"/>
              <a:pPr/>
              <a:t>4/4/2020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AE8E3B-3959-491F-A1FF-8EEFCF6A8D5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6F69E7-4B6C-4CE9-90A4-2B7255493949}" type="datetimeFigureOut">
              <a:rPr lang="en-US" smtClean="0"/>
              <a:pPr/>
              <a:t>4/4/2020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AE8E3B-3959-491F-A1FF-8EEFCF6A8D5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66F69E7-4B6C-4CE9-90A4-2B7255493949}" type="datetimeFigureOut">
              <a:rPr lang="en-US" smtClean="0"/>
              <a:pPr/>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AE8E3B-3959-491F-A1FF-8EEFCF6A8D5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A66F69E7-4B6C-4CE9-90A4-2B7255493949}" type="datetimeFigureOut">
              <a:rPr lang="en-US" smtClean="0"/>
              <a:pPr/>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AE8E3B-3959-491F-A1FF-8EEFCF6A8D5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66F69E7-4B6C-4CE9-90A4-2B7255493949}" type="datetimeFigureOut">
              <a:rPr lang="en-US" smtClean="0"/>
              <a:pPr/>
              <a:t>4/4/2020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5AE8E3B-3959-491F-A1FF-8EEFCF6A8D56}"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8305800" cy="1096962"/>
          </a:xfrm>
        </p:spPr>
        <p:txBody>
          <a:bodyPr>
            <a:noAutofit/>
          </a:bodyPr>
          <a:lstStyle/>
          <a:p>
            <a:r>
              <a:rPr lang="en-US" sz="4000" dirty="0"/>
              <a:t>Topic:</a:t>
            </a:r>
            <a:br>
              <a:rPr lang="en-US" sz="4000" dirty="0"/>
            </a:br>
            <a:r>
              <a:rPr lang="en-US" sz="4000" dirty="0"/>
              <a:t>Test item analyses</a:t>
            </a:r>
            <a:br>
              <a:rPr lang="en-US" sz="4000" dirty="0"/>
            </a:br>
            <a:r>
              <a:rPr lang="en-US" sz="4000" dirty="0"/>
              <a:t> procedure. </a:t>
            </a:r>
          </a:p>
        </p:txBody>
      </p:sp>
      <p:pic>
        <p:nvPicPr>
          <p:cNvPr id="3" name="Picture 52" descr="girl_taking_large_test_hb"/>
          <p:cNvPicPr>
            <a:picLocks noChangeAspect="1" noChangeArrowheads="1" noCrop="1"/>
          </p:cNvPicPr>
          <p:nvPr/>
        </p:nvPicPr>
        <p:blipFill>
          <a:blip r:embed="rId2"/>
          <a:srcRect/>
          <a:stretch>
            <a:fillRect/>
          </a:stretch>
        </p:blipFill>
        <p:spPr bwMode="auto">
          <a:xfrm>
            <a:off x="4953000" y="457200"/>
            <a:ext cx="5105400" cy="61722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a:t>Step: 4 </a:t>
            </a:r>
            <a:br>
              <a:rPr lang="en-US" sz="4400" dirty="0"/>
            </a:br>
            <a:r>
              <a:rPr lang="en-US" dirty="0"/>
              <a:t>Working sheet paper: </a:t>
            </a:r>
          </a:p>
        </p:txBody>
      </p:sp>
      <p:graphicFrame>
        <p:nvGraphicFramePr>
          <p:cNvPr id="3" name="Table 2"/>
          <p:cNvGraphicFramePr>
            <a:graphicFrameLocks noGrp="1"/>
          </p:cNvGraphicFramePr>
          <p:nvPr/>
        </p:nvGraphicFramePr>
        <p:xfrm>
          <a:off x="1950720" y="2362200"/>
          <a:ext cx="5288280" cy="222504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gridCol w="208280">
                  <a:extLst>
                    <a:ext uri="{9D8B030D-6E8A-4147-A177-3AD203B41FA5}">
                      <a16:colId xmlns:a16="http://schemas.microsoft.com/office/drawing/2014/main" val="20005"/>
                    </a:ext>
                  </a:extLst>
                </a:gridCol>
              </a:tblGrid>
              <a:tr h="741680">
                <a:tc>
                  <a:txBody>
                    <a:bodyPr/>
                    <a:lstStyle/>
                    <a:p>
                      <a:r>
                        <a:rPr lang="en-US" dirty="0"/>
                        <a:t>Item  </a:t>
                      </a:r>
                    </a:p>
                    <a:p>
                      <a:r>
                        <a:rPr lang="en-US" dirty="0"/>
                        <a:t>number</a:t>
                      </a:r>
                    </a:p>
                  </a:txBody>
                  <a:tcPr/>
                </a:tc>
                <a:tc>
                  <a:txBody>
                    <a:bodyPr/>
                    <a:lstStyle/>
                    <a:p>
                      <a:r>
                        <a:rPr lang="en-US" dirty="0"/>
                        <a:t>H</a:t>
                      </a:r>
                    </a:p>
                  </a:txBody>
                  <a:tcPr/>
                </a:tc>
                <a:tc>
                  <a:txBody>
                    <a:bodyPr/>
                    <a:lstStyle/>
                    <a:p>
                      <a:r>
                        <a:rPr lang="en-US" dirty="0"/>
                        <a:t>   L  </a:t>
                      </a:r>
                    </a:p>
                  </a:txBody>
                  <a:tcPr/>
                </a:tc>
                <a:tc>
                  <a:txBody>
                    <a:bodyPr/>
                    <a:lstStyle/>
                    <a:p>
                      <a:r>
                        <a:rPr lang="en-US" dirty="0"/>
                        <a:t> H+L</a:t>
                      </a:r>
                    </a:p>
                  </a:txBody>
                  <a:tcPr/>
                </a:tc>
                <a:tc>
                  <a:txBody>
                    <a:bodyPr/>
                    <a:lstStyle/>
                    <a:p>
                      <a:r>
                        <a:rPr lang="en-US" dirty="0"/>
                        <a:t>H-L</a:t>
                      </a:r>
                    </a:p>
                  </a:txBody>
                  <a:tcPr/>
                </a:tc>
                <a:tc>
                  <a:txBody>
                    <a:bodyPr/>
                    <a:lstStyle/>
                    <a:p>
                      <a:endParaRPr lang="en-US"/>
                    </a:p>
                  </a:txBody>
                  <a:tcPr/>
                </a:tc>
                <a:extLst>
                  <a:ext uri="{0D108BD9-81ED-4DB2-BD59-A6C34878D82A}">
                    <a16:rowId xmlns:a16="http://schemas.microsoft.com/office/drawing/2014/main" val="10000"/>
                  </a:ext>
                </a:extLst>
              </a:tr>
              <a:tr h="370840">
                <a:tc>
                  <a:txBody>
                    <a:bodyPr/>
                    <a:lstStyle/>
                    <a:p>
                      <a:r>
                        <a:rPr lang="en-US" dirty="0"/>
                        <a:t>A</a:t>
                      </a:r>
                    </a:p>
                  </a:txBody>
                  <a:tcPr/>
                </a:tc>
                <a:tc>
                  <a:txBody>
                    <a:bodyPr/>
                    <a:lstStyle/>
                    <a:p>
                      <a:r>
                        <a:rPr lang="en-US" dirty="0"/>
                        <a:t>4</a:t>
                      </a:r>
                    </a:p>
                  </a:txBody>
                  <a:tcPr/>
                </a:tc>
                <a:tc>
                  <a:txBody>
                    <a:bodyPr/>
                    <a:lstStyle/>
                    <a:p>
                      <a:r>
                        <a:rPr lang="en-US" dirty="0"/>
                        <a:t> 1</a:t>
                      </a:r>
                    </a:p>
                  </a:txBody>
                  <a:tcPr/>
                </a:tc>
                <a:tc>
                  <a:txBody>
                    <a:bodyPr/>
                    <a:lstStyle/>
                    <a:p>
                      <a:r>
                        <a:rPr lang="en-US" dirty="0"/>
                        <a:t>4+1 =</a:t>
                      </a:r>
                      <a:r>
                        <a:rPr lang="en-US" baseline="0" dirty="0"/>
                        <a:t> 5</a:t>
                      </a:r>
                      <a:endParaRPr lang="en-US" dirty="0"/>
                    </a:p>
                  </a:txBody>
                  <a:tcPr/>
                </a:tc>
                <a:tc>
                  <a:txBody>
                    <a:bodyPr/>
                    <a:lstStyle/>
                    <a:p>
                      <a:r>
                        <a:rPr lang="en-US" dirty="0"/>
                        <a:t>4-1 = 3</a:t>
                      </a:r>
                    </a:p>
                  </a:txBody>
                  <a:tcPr/>
                </a:tc>
                <a:tc>
                  <a:txBody>
                    <a:bodyPr/>
                    <a:lstStyle/>
                    <a:p>
                      <a:endParaRPr lang="en-US"/>
                    </a:p>
                  </a:txBody>
                  <a:tcPr/>
                </a:tc>
                <a:extLst>
                  <a:ext uri="{0D108BD9-81ED-4DB2-BD59-A6C34878D82A}">
                    <a16:rowId xmlns:a16="http://schemas.microsoft.com/office/drawing/2014/main" val="10001"/>
                  </a:ext>
                </a:extLst>
              </a:tr>
              <a:tr h="370840">
                <a:tc>
                  <a:txBody>
                    <a:bodyPr/>
                    <a:lstStyle/>
                    <a:p>
                      <a:r>
                        <a:rPr lang="en-US" dirty="0"/>
                        <a:t>B</a:t>
                      </a:r>
                    </a:p>
                  </a:txBody>
                  <a:tcPr/>
                </a:tc>
                <a:tc>
                  <a:txBody>
                    <a:bodyPr/>
                    <a:lstStyle/>
                    <a:p>
                      <a:r>
                        <a:rPr lang="en-US" dirty="0"/>
                        <a:t>3</a:t>
                      </a:r>
                    </a:p>
                  </a:txBody>
                  <a:tcPr/>
                </a:tc>
                <a:tc>
                  <a:txBody>
                    <a:bodyPr/>
                    <a:lstStyle/>
                    <a:p>
                      <a:r>
                        <a:rPr lang="en-US" dirty="0"/>
                        <a:t>2</a:t>
                      </a:r>
                    </a:p>
                  </a:txBody>
                  <a:tcPr/>
                </a:tc>
                <a:tc>
                  <a:txBody>
                    <a:bodyPr/>
                    <a:lstStyle/>
                    <a:p>
                      <a:r>
                        <a:rPr lang="en-US" dirty="0"/>
                        <a:t>3+2</a:t>
                      </a:r>
                      <a:r>
                        <a:rPr lang="en-US" baseline="0" dirty="0"/>
                        <a:t>= 5</a:t>
                      </a:r>
                      <a:endParaRPr lang="en-US" dirty="0"/>
                    </a:p>
                  </a:txBody>
                  <a:tcPr/>
                </a:tc>
                <a:tc>
                  <a:txBody>
                    <a:bodyPr/>
                    <a:lstStyle/>
                    <a:p>
                      <a:r>
                        <a:rPr lang="en-US" dirty="0"/>
                        <a:t>3-2=</a:t>
                      </a:r>
                      <a:r>
                        <a:rPr lang="en-US" baseline="0" dirty="0"/>
                        <a:t> 1</a:t>
                      </a:r>
                      <a:endParaRPr lang="en-US" dirty="0"/>
                    </a:p>
                  </a:txBody>
                  <a:tcPr/>
                </a:tc>
                <a:tc>
                  <a:txBody>
                    <a:bodyPr/>
                    <a:lstStyle/>
                    <a:p>
                      <a:endParaRPr lang="en-US"/>
                    </a:p>
                  </a:txBody>
                  <a:tcPr/>
                </a:tc>
                <a:extLst>
                  <a:ext uri="{0D108BD9-81ED-4DB2-BD59-A6C34878D82A}">
                    <a16:rowId xmlns:a16="http://schemas.microsoft.com/office/drawing/2014/main" val="10002"/>
                  </a:ext>
                </a:extLst>
              </a:tr>
              <a:tr h="370840">
                <a:tc>
                  <a:txBody>
                    <a:bodyPr/>
                    <a:lstStyle/>
                    <a:p>
                      <a:r>
                        <a:rPr lang="en-US" dirty="0"/>
                        <a:t>C</a:t>
                      </a:r>
                    </a:p>
                  </a:txBody>
                  <a:tcPr/>
                </a:tc>
                <a:tc>
                  <a:txBody>
                    <a:bodyPr/>
                    <a:lstStyle/>
                    <a:p>
                      <a:r>
                        <a:rPr lang="en-US" dirty="0"/>
                        <a:t>2</a:t>
                      </a:r>
                    </a:p>
                  </a:txBody>
                  <a:tcPr/>
                </a:tc>
                <a:tc>
                  <a:txBody>
                    <a:bodyPr/>
                    <a:lstStyle/>
                    <a:p>
                      <a:r>
                        <a:rPr lang="en-US" dirty="0"/>
                        <a:t>1</a:t>
                      </a:r>
                    </a:p>
                  </a:txBody>
                  <a:tcPr/>
                </a:tc>
                <a:tc>
                  <a:txBody>
                    <a:bodyPr/>
                    <a:lstStyle/>
                    <a:p>
                      <a:r>
                        <a:rPr lang="en-US" dirty="0"/>
                        <a:t>2+1= 3</a:t>
                      </a:r>
                    </a:p>
                  </a:txBody>
                  <a:tcPr/>
                </a:tc>
                <a:tc>
                  <a:txBody>
                    <a:bodyPr/>
                    <a:lstStyle/>
                    <a:p>
                      <a:r>
                        <a:rPr lang="en-US" dirty="0"/>
                        <a:t>2-1+= 1</a:t>
                      </a:r>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r>
                        <a:rPr lang="en-US" dirty="0"/>
                        <a:t>D</a:t>
                      </a:r>
                    </a:p>
                  </a:txBody>
                  <a:tcPr/>
                </a:tc>
                <a:tc>
                  <a:txBody>
                    <a:bodyPr/>
                    <a:lstStyle/>
                    <a:p>
                      <a:r>
                        <a:rPr lang="en-US" dirty="0"/>
                        <a:t>3</a:t>
                      </a:r>
                    </a:p>
                  </a:txBody>
                  <a:tcPr/>
                </a:tc>
                <a:tc>
                  <a:txBody>
                    <a:bodyPr/>
                    <a:lstStyle/>
                    <a:p>
                      <a:r>
                        <a:rPr lang="en-US" dirty="0"/>
                        <a:t>1</a:t>
                      </a:r>
                    </a:p>
                  </a:txBody>
                  <a:tcPr/>
                </a:tc>
                <a:tc>
                  <a:txBody>
                    <a:bodyPr/>
                    <a:lstStyle/>
                    <a:p>
                      <a:r>
                        <a:rPr lang="en-US" dirty="0"/>
                        <a:t>3+1=4</a:t>
                      </a:r>
                    </a:p>
                  </a:txBody>
                  <a:tcPr/>
                </a:tc>
                <a:tc>
                  <a:txBody>
                    <a:bodyPr/>
                    <a:lstStyle/>
                    <a:p>
                      <a:r>
                        <a:rPr lang="en-US" baseline="0" dirty="0"/>
                        <a:t>3-1 = 2 </a:t>
                      </a:r>
                      <a:endParaRPr lang="en-US" dirty="0"/>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229600" cy="1143000"/>
          </a:xfrm>
        </p:spPr>
        <p:txBody>
          <a:bodyPr>
            <a:noAutofit/>
          </a:bodyPr>
          <a:lstStyle/>
          <a:p>
            <a:br>
              <a:rPr lang="en-US" sz="3200" dirty="0"/>
            </a:br>
            <a:r>
              <a:rPr lang="en-US" sz="3200" dirty="0"/>
              <a:t>prepare a working sheet, using the following procedure: </a:t>
            </a:r>
            <a:br>
              <a:rPr lang="en-US" sz="3200" dirty="0"/>
            </a:br>
            <a:r>
              <a:rPr lang="en-US" sz="3200" dirty="0"/>
              <a:t>List the number of each item in the 1</a:t>
            </a:r>
            <a:r>
              <a:rPr lang="en-US" sz="3200" baseline="30000" dirty="0"/>
              <a:t>st</a:t>
            </a:r>
            <a:r>
              <a:rPr lang="en-US" sz="3200" dirty="0"/>
              <a:t>  column of the table headed by Item number. </a:t>
            </a:r>
            <a:br>
              <a:rPr lang="en-US" sz="3200" dirty="0"/>
            </a:br>
            <a:r>
              <a:rPr lang="en-US" sz="3200" dirty="0"/>
              <a:t>Second, count the number of students in the high-scoring group who got each item right and enter the number in the 2</a:t>
            </a:r>
            <a:r>
              <a:rPr lang="en-US" sz="3200" baseline="30000" dirty="0"/>
              <a:t>nd</a:t>
            </a:r>
            <a:r>
              <a:rPr lang="en-US" sz="3200" dirty="0"/>
              <a:t> column headed by H.</a:t>
            </a:r>
            <a:br>
              <a:rPr lang="en-US" sz="3200" dirty="0"/>
            </a:br>
            <a:br>
              <a:rPr lang="en-US" sz="3200" dirty="0"/>
            </a:br>
            <a:br>
              <a:rPr lang="en-US" sz="3200" dirty="0"/>
            </a:br>
            <a:r>
              <a:rPr lang="en-US" sz="3200" dirty="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0"/>
            <a:ext cx="8229600" cy="1143000"/>
          </a:xfrm>
        </p:spPr>
        <p:txBody>
          <a:bodyPr>
            <a:noAutofit/>
          </a:bodyPr>
          <a:lstStyle/>
          <a:p>
            <a:r>
              <a:rPr lang="en-US" sz="3200" dirty="0"/>
              <a:t>Third: count the number of students in  the Low scoring group who got the item right and enter the number in the 3</a:t>
            </a:r>
            <a:r>
              <a:rPr lang="en-US" sz="3200" baseline="30000" dirty="0"/>
              <a:t>rd</a:t>
            </a:r>
            <a:r>
              <a:rPr lang="en-US" sz="3200" dirty="0"/>
              <a:t>  column head by L. </a:t>
            </a:r>
            <a:br>
              <a:rPr lang="en-US" sz="3200" dirty="0"/>
            </a:br>
            <a:r>
              <a:rPr lang="en-US" sz="3200" dirty="0"/>
              <a:t>Add both H &amp; L and enter in the column forth and headed by H+L.  </a:t>
            </a:r>
            <a:br>
              <a:rPr lang="en-US" sz="3200" dirty="0"/>
            </a:br>
            <a:r>
              <a:rPr lang="en-US" sz="3200" dirty="0"/>
              <a:t>Subtract L from H and enter the `column fifth headed by  H-L.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0"/>
            <a:ext cx="8229600" cy="1143000"/>
          </a:xfrm>
        </p:spPr>
        <p:txBody>
          <a:bodyPr>
            <a:normAutofit/>
          </a:bodyPr>
          <a:lstStyle/>
          <a:p>
            <a:r>
              <a:rPr lang="en-US" sz="6000" u="sng" dirty="0"/>
              <a:t>Any question.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43200" y="1981200"/>
            <a:ext cx="3470822" cy="923330"/>
          </a:xfrm>
          <a:prstGeom prst="rect">
            <a:avLst/>
          </a:prstGeom>
        </p:spPr>
        <p:txBody>
          <a:bodyPr wrap="none">
            <a:spAutoFit/>
          </a:bodyPr>
          <a:lstStyle/>
          <a:p>
            <a:r>
              <a:rPr lang="en-US" sz="5400" dirty="0"/>
              <a:t>Definition: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0"/>
            <a:ext cx="8229600" cy="1143000"/>
          </a:xfrm>
        </p:spPr>
        <p:txBody>
          <a:bodyPr>
            <a:noAutofit/>
          </a:bodyPr>
          <a:lstStyle/>
          <a:p>
            <a:r>
              <a:rPr lang="en-US" sz="3200" dirty="0"/>
              <a:t>Reexamining  of each test item to discover its strengths &amp; flaws. </a:t>
            </a:r>
            <a:br>
              <a:rPr lang="en-US" sz="3200" dirty="0"/>
            </a:br>
            <a:endParaRPr lang="en-U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1143000"/>
          </a:xfrm>
        </p:spPr>
        <p:txBody>
          <a:bodyPr>
            <a:normAutofit/>
          </a:bodyPr>
          <a:lstStyle/>
          <a:p>
            <a:r>
              <a:rPr lang="en-US" sz="3200" dirty="0"/>
              <a:t>Item analyses procedure consist of the following  main steps.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8229600" cy="1143000"/>
          </a:xfrm>
        </p:spPr>
        <p:txBody>
          <a:bodyPr>
            <a:noAutofit/>
          </a:bodyPr>
          <a:lstStyle/>
          <a:p>
            <a:r>
              <a:rPr lang="en-US" sz="3200" dirty="0"/>
              <a:t>Step 1:</a:t>
            </a:r>
            <a:br>
              <a:rPr lang="en-US" sz="3200" dirty="0"/>
            </a:br>
            <a:r>
              <a:rPr lang="en-US" sz="3200" dirty="0"/>
              <a:t> After scoring the test arrange all the papers in descending form according to the marks obtained.</a:t>
            </a:r>
            <a:br>
              <a:rPr lang="en-US" sz="3200" dirty="0"/>
            </a:br>
            <a:r>
              <a:rPr lang="en-US" sz="3200" dirty="0"/>
              <a:t> It means that the paper with the highest score is put on the top and so on.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1143000"/>
          </a:xfrm>
        </p:spPr>
        <p:txBody>
          <a:bodyPr>
            <a:noAutofit/>
          </a:bodyPr>
          <a:lstStyle/>
          <a:p>
            <a:r>
              <a:rPr lang="en-US" sz="3200" dirty="0"/>
              <a:t>Step 2: </a:t>
            </a:r>
            <a:br>
              <a:rPr lang="en-US" sz="3200" dirty="0"/>
            </a:br>
            <a:r>
              <a:rPr lang="en-US" sz="3200" dirty="0"/>
              <a:t>Select one-fourth of the papers from the top and call it Highest scoring group. </a:t>
            </a:r>
            <a:br>
              <a:rPr lang="en-US" sz="3200" dirty="0"/>
            </a:br>
            <a:r>
              <a:rPr lang="en-US" sz="3200" dirty="0"/>
              <a:t>Select the same number of papers with the lowest score and call it low scoring group.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52600"/>
            <a:ext cx="8229600" cy="1143000"/>
          </a:xfrm>
        </p:spPr>
        <p:txBody>
          <a:bodyPr>
            <a:normAutofit fontScale="90000"/>
          </a:bodyPr>
          <a:lstStyle/>
          <a:p>
            <a:r>
              <a:rPr lang="en-US" sz="3200" dirty="0"/>
              <a:t>For example if there are 40 papers select 10 from top and 10 from bottom.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90800"/>
            <a:ext cx="8229600" cy="1143000"/>
          </a:xfrm>
        </p:spPr>
        <p:txBody>
          <a:bodyPr>
            <a:noAutofit/>
          </a:bodyPr>
          <a:lstStyle/>
          <a:p>
            <a:r>
              <a:rPr lang="en-US" sz="3200" dirty="0"/>
              <a:t>Step 3: </a:t>
            </a:r>
            <a:br>
              <a:rPr lang="en-US" sz="3200" dirty="0"/>
            </a:br>
            <a:r>
              <a:rPr lang="en-US" sz="3200" dirty="0"/>
              <a:t>Tabulate the responses of both high and low scoring groups on each test item as in the following table. The table show only whether the student passed or failed.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81600"/>
            <a:ext cx="8229600" cy="1143000"/>
          </a:xfrm>
        </p:spPr>
        <p:txBody>
          <a:bodyPr>
            <a:normAutofit fontScale="90000"/>
          </a:bodyPr>
          <a:lstStyle/>
          <a:p>
            <a:r>
              <a:rPr lang="en-US" dirty="0"/>
              <a:t>Pass:1 </a:t>
            </a:r>
            <a:br>
              <a:rPr lang="en-US" dirty="0"/>
            </a:br>
            <a:r>
              <a:rPr lang="en-US" dirty="0"/>
              <a:t>Fail: 0</a:t>
            </a:r>
          </a:p>
        </p:txBody>
      </p:sp>
      <p:graphicFrame>
        <p:nvGraphicFramePr>
          <p:cNvPr id="3" name="Table 2"/>
          <p:cNvGraphicFramePr>
            <a:graphicFrameLocks noGrp="1"/>
          </p:cNvGraphicFramePr>
          <p:nvPr/>
        </p:nvGraphicFramePr>
        <p:xfrm>
          <a:off x="838200" y="1397000"/>
          <a:ext cx="6096001" cy="2431556"/>
        </p:xfrm>
        <a:graphic>
          <a:graphicData uri="http://schemas.openxmlformats.org/drawingml/2006/table">
            <a:tbl>
              <a:tblPr firstRow="1" bandRow="1"/>
              <a:tblGrid>
                <a:gridCol w="745067">
                  <a:extLst>
                    <a:ext uri="{9D8B030D-6E8A-4147-A177-3AD203B41FA5}">
                      <a16:colId xmlns:a16="http://schemas.microsoft.com/office/drawing/2014/main" val="20000"/>
                    </a:ext>
                  </a:extLst>
                </a:gridCol>
                <a:gridCol w="541867">
                  <a:extLst>
                    <a:ext uri="{9D8B030D-6E8A-4147-A177-3AD203B41FA5}">
                      <a16:colId xmlns:a16="http://schemas.microsoft.com/office/drawing/2014/main" val="20001"/>
                    </a:ext>
                  </a:extLst>
                </a:gridCol>
                <a:gridCol w="541867">
                  <a:extLst>
                    <a:ext uri="{9D8B030D-6E8A-4147-A177-3AD203B41FA5}">
                      <a16:colId xmlns:a16="http://schemas.microsoft.com/office/drawing/2014/main" val="20002"/>
                    </a:ext>
                  </a:extLst>
                </a:gridCol>
                <a:gridCol w="609600">
                  <a:extLst>
                    <a:ext uri="{9D8B030D-6E8A-4147-A177-3AD203B41FA5}">
                      <a16:colId xmlns:a16="http://schemas.microsoft.com/office/drawing/2014/main" val="20003"/>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20005"/>
                    </a:ext>
                  </a:extLst>
                </a:gridCol>
                <a:gridCol w="609600">
                  <a:extLst>
                    <a:ext uri="{9D8B030D-6E8A-4147-A177-3AD203B41FA5}">
                      <a16:colId xmlns:a16="http://schemas.microsoft.com/office/drawing/2014/main" val="20006"/>
                    </a:ext>
                  </a:extLst>
                </a:gridCol>
                <a:gridCol w="609600">
                  <a:extLst>
                    <a:ext uri="{9D8B030D-6E8A-4147-A177-3AD203B41FA5}">
                      <a16:colId xmlns:a16="http://schemas.microsoft.com/office/drawing/2014/main" val="20007"/>
                    </a:ext>
                  </a:extLst>
                </a:gridCol>
                <a:gridCol w="609600">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tblGrid>
              <a:tr h="932296">
                <a:tc>
                  <a:txBody>
                    <a:bodyPr/>
                    <a:lstStyle/>
                    <a:p>
                      <a:r>
                        <a:rPr lang="en-US" dirty="0"/>
                        <a:t>Item number          </a:t>
                      </a:r>
                    </a:p>
                  </a:txBody>
                  <a:tcPr/>
                </a:tc>
                <a:tc gridSpan="4">
                  <a:txBody>
                    <a:bodyPr/>
                    <a:lstStyle/>
                    <a:p>
                      <a:r>
                        <a:rPr lang="en-US" dirty="0"/>
                        <a:t>High scoring group</a:t>
                      </a:r>
                    </a:p>
                    <a:p>
                      <a:endParaRPr lang="en-US" dirty="0"/>
                    </a:p>
                    <a:p>
                      <a:r>
                        <a:rPr lang="en-US" dirty="0"/>
                        <a:t>AA     BB      CC   DD           </a:t>
                      </a:r>
                      <a:r>
                        <a:rPr lang="en-US" baseline="0" dirty="0"/>
                        <a:t> </a:t>
                      </a:r>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r>
                        <a:rPr lang="en-US" dirty="0"/>
                        <a:t>Low scoring</a:t>
                      </a:r>
                      <a:r>
                        <a:rPr lang="en-US" baseline="0" dirty="0"/>
                        <a:t> group</a:t>
                      </a:r>
                    </a:p>
                    <a:p>
                      <a:endParaRPr lang="en-US" baseline="0" dirty="0"/>
                    </a:p>
                    <a:p>
                      <a:r>
                        <a:rPr lang="en-US" baseline="0" dirty="0"/>
                        <a:t>EE        FF     GG   HH</a:t>
                      </a:r>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74815">
                <a:tc>
                  <a:txBody>
                    <a:bodyPr/>
                    <a:lstStyle/>
                    <a:p>
                      <a:r>
                        <a:rPr lang="en-US" dirty="0"/>
                        <a:t>A</a:t>
                      </a:r>
                    </a:p>
                  </a:txBody>
                  <a:tcPr/>
                </a:tc>
                <a:tc>
                  <a:txBody>
                    <a:bodyPr/>
                    <a:lstStyle/>
                    <a:p>
                      <a:r>
                        <a:rPr lang="en-US" dirty="0"/>
                        <a:t>1</a:t>
                      </a:r>
                    </a:p>
                  </a:txBody>
                  <a:tcPr/>
                </a:tc>
                <a:tc>
                  <a:txBody>
                    <a:bodyPr/>
                    <a:lstStyle/>
                    <a:p>
                      <a:r>
                        <a:rPr lang="en-US" dirty="0"/>
                        <a:t>1</a:t>
                      </a:r>
                    </a:p>
                  </a:txBody>
                  <a:tcPr/>
                </a:tc>
                <a:tc>
                  <a:txBody>
                    <a:bodyPr/>
                    <a:lstStyle/>
                    <a:p>
                      <a:r>
                        <a:rPr lang="en-US" dirty="0"/>
                        <a:t>1</a:t>
                      </a:r>
                    </a:p>
                  </a:txBody>
                  <a:tcPr/>
                </a:tc>
                <a:tc>
                  <a:txBody>
                    <a:bodyPr/>
                    <a:lstStyle/>
                    <a:p>
                      <a:r>
                        <a:rPr lang="en-US" dirty="0"/>
                        <a:t>1</a:t>
                      </a:r>
                    </a:p>
                  </a:txBody>
                  <a:tcPr>
                    <a:lnR w="12700" cap="flat" cmpd="sng" algn="ctr">
                      <a:solidFill>
                        <a:schemeClr val="tx1"/>
                      </a:solidFill>
                      <a:prstDash val="solid"/>
                      <a:round/>
                      <a:headEnd type="none" w="med" len="med"/>
                      <a:tailEnd type="none" w="med" len="med"/>
                    </a:lnR>
                  </a:tcPr>
                </a:tc>
                <a:tc>
                  <a:txBody>
                    <a:bodyPr/>
                    <a:lstStyle/>
                    <a:p>
                      <a:r>
                        <a:rPr lang="en-US" dirty="0"/>
                        <a:t>0</a:t>
                      </a:r>
                    </a:p>
                  </a:txBody>
                  <a:tcPr>
                    <a:lnL w="12700" cap="flat" cmpd="sng" algn="ctr">
                      <a:solidFill>
                        <a:schemeClr val="tx1"/>
                      </a:solidFill>
                      <a:prstDash val="solid"/>
                      <a:round/>
                      <a:headEnd type="none" w="med" len="med"/>
                      <a:tailEnd type="none" w="med" len="med"/>
                    </a:lnL>
                  </a:tcPr>
                </a:tc>
                <a:tc>
                  <a:txBody>
                    <a:bodyPr/>
                    <a:lstStyle/>
                    <a:p>
                      <a:r>
                        <a:rPr lang="en-US" dirty="0"/>
                        <a:t>0</a:t>
                      </a:r>
                    </a:p>
                  </a:txBody>
                  <a:tcPr/>
                </a:tc>
                <a:tc>
                  <a:txBody>
                    <a:bodyPr/>
                    <a:lstStyle/>
                    <a:p>
                      <a:r>
                        <a:rPr lang="en-US" dirty="0"/>
                        <a:t>0</a:t>
                      </a:r>
                    </a:p>
                  </a:txBody>
                  <a:tcPr/>
                </a:tc>
                <a:tc>
                  <a:txBody>
                    <a:bodyPr/>
                    <a:lstStyle/>
                    <a:p>
                      <a:r>
                        <a:rPr lang="en-US" dirty="0"/>
                        <a:t>1</a:t>
                      </a:r>
                    </a:p>
                  </a:txBody>
                  <a:tcPr/>
                </a:tc>
                <a:tc>
                  <a:txBody>
                    <a:bodyPr/>
                    <a:lstStyle/>
                    <a:p>
                      <a:endParaRPr lang="en-US" dirty="0"/>
                    </a:p>
                  </a:txBody>
                  <a:tcPr/>
                </a:tc>
                <a:extLst>
                  <a:ext uri="{0D108BD9-81ED-4DB2-BD59-A6C34878D82A}">
                    <a16:rowId xmlns:a16="http://schemas.microsoft.com/office/drawing/2014/main" val="10001"/>
                  </a:ext>
                </a:extLst>
              </a:tr>
              <a:tr h="374815">
                <a:tc>
                  <a:txBody>
                    <a:bodyPr/>
                    <a:lstStyle/>
                    <a:p>
                      <a:r>
                        <a:rPr lang="en-US" dirty="0"/>
                        <a:t>B</a:t>
                      </a:r>
                    </a:p>
                  </a:txBody>
                  <a:tcPr/>
                </a:tc>
                <a:tc>
                  <a:txBody>
                    <a:bodyPr/>
                    <a:lstStyle/>
                    <a:p>
                      <a:r>
                        <a:rPr lang="en-US" dirty="0"/>
                        <a:t>1</a:t>
                      </a:r>
                    </a:p>
                  </a:txBody>
                  <a:tcPr/>
                </a:tc>
                <a:tc>
                  <a:txBody>
                    <a:bodyPr/>
                    <a:lstStyle/>
                    <a:p>
                      <a:r>
                        <a:rPr lang="en-US" dirty="0"/>
                        <a:t>1</a:t>
                      </a:r>
                    </a:p>
                  </a:txBody>
                  <a:tcPr/>
                </a:tc>
                <a:tc>
                  <a:txBody>
                    <a:bodyPr/>
                    <a:lstStyle/>
                    <a:p>
                      <a:r>
                        <a:rPr lang="en-US" dirty="0"/>
                        <a:t>0</a:t>
                      </a:r>
                    </a:p>
                  </a:txBody>
                  <a:tcPr/>
                </a:tc>
                <a:tc>
                  <a:txBody>
                    <a:bodyPr/>
                    <a:lstStyle/>
                    <a:p>
                      <a:r>
                        <a:rPr lang="en-US" dirty="0"/>
                        <a:t>1</a:t>
                      </a:r>
                    </a:p>
                  </a:txBody>
                  <a:tcPr/>
                </a:tc>
                <a:tc>
                  <a:txBody>
                    <a:bodyPr/>
                    <a:lstStyle/>
                    <a:p>
                      <a:r>
                        <a:rPr lang="en-US" dirty="0"/>
                        <a:t>1</a:t>
                      </a:r>
                    </a:p>
                  </a:txBody>
                  <a:tcPr/>
                </a:tc>
                <a:tc>
                  <a:txBody>
                    <a:bodyPr/>
                    <a:lstStyle/>
                    <a:p>
                      <a:r>
                        <a:rPr lang="en-US" dirty="0"/>
                        <a:t>0</a:t>
                      </a:r>
                    </a:p>
                  </a:txBody>
                  <a:tcPr/>
                </a:tc>
                <a:tc>
                  <a:txBody>
                    <a:bodyPr/>
                    <a:lstStyle/>
                    <a:p>
                      <a:r>
                        <a:rPr lang="en-US" dirty="0"/>
                        <a:t>1</a:t>
                      </a:r>
                    </a:p>
                  </a:txBody>
                  <a:tcPr/>
                </a:tc>
                <a:tc>
                  <a:txBody>
                    <a:bodyPr/>
                    <a:lstStyle/>
                    <a:p>
                      <a:r>
                        <a:rPr lang="en-US" dirty="0"/>
                        <a:t>0</a:t>
                      </a:r>
                    </a:p>
                  </a:txBody>
                  <a:tcPr/>
                </a:tc>
                <a:tc>
                  <a:txBody>
                    <a:bodyPr/>
                    <a:lstStyle/>
                    <a:p>
                      <a:endParaRPr lang="en-US"/>
                    </a:p>
                  </a:txBody>
                  <a:tcPr/>
                </a:tc>
                <a:extLst>
                  <a:ext uri="{0D108BD9-81ED-4DB2-BD59-A6C34878D82A}">
                    <a16:rowId xmlns:a16="http://schemas.microsoft.com/office/drawing/2014/main" val="10002"/>
                  </a:ext>
                </a:extLst>
              </a:tr>
              <a:tr h="374815">
                <a:tc>
                  <a:txBody>
                    <a:bodyPr/>
                    <a:lstStyle/>
                    <a:p>
                      <a:r>
                        <a:rPr lang="en-US" dirty="0"/>
                        <a:t>C</a:t>
                      </a:r>
                    </a:p>
                  </a:txBody>
                  <a:tcPr/>
                </a:tc>
                <a:tc>
                  <a:txBody>
                    <a:bodyPr/>
                    <a:lstStyle/>
                    <a:p>
                      <a:r>
                        <a:rPr lang="en-US" dirty="0"/>
                        <a:t>0</a:t>
                      </a:r>
                    </a:p>
                  </a:txBody>
                  <a:tcPr/>
                </a:tc>
                <a:tc>
                  <a:txBody>
                    <a:bodyPr/>
                    <a:lstStyle/>
                    <a:p>
                      <a:r>
                        <a:rPr lang="en-US" dirty="0"/>
                        <a:t>1</a:t>
                      </a:r>
                    </a:p>
                  </a:txBody>
                  <a:tcPr/>
                </a:tc>
                <a:tc>
                  <a:txBody>
                    <a:bodyPr/>
                    <a:lstStyle/>
                    <a:p>
                      <a:r>
                        <a:rPr lang="en-US" dirty="0"/>
                        <a:t>1</a:t>
                      </a:r>
                    </a:p>
                  </a:txBody>
                  <a:tcPr/>
                </a:tc>
                <a:tc>
                  <a:txBody>
                    <a:bodyPr/>
                    <a:lstStyle/>
                    <a:p>
                      <a:r>
                        <a:rPr lang="en-US" dirty="0"/>
                        <a:t>0</a:t>
                      </a:r>
                    </a:p>
                  </a:txBody>
                  <a:tcPr/>
                </a:tc>
                <a:tc>
                  <a:txBody>
                    <a:bodyPr/>
                    <a:lstStyle/>
                    <a:p>
                      <a:r>
                        <a:rPr lang="en-US" dirty="0"/>
                        <a:t>0</a:t>
                      </a:r>
                    </a:p>
                  </a:txBody>
                  <a:tcPr/>
                </a:tc>
                <a:tc>
                  <a:txBody>
                    <a:bodyPr/>
                    <a:lstStyle/>
                    <a:p>
                      <a:r>
                        <a:rPr lang="en-US" dirty="0"/>
                        <a:t>1</a:t>
                      </a:r>
                    </a:p>
                  </a:txBody>
                  <a:tcPr/>
                </a:tc>
                <a:tc>
                  <a:txBody>
                    <a:bodyPr/>
                    <a:lstStyle/>
                    <a:p>
                      <a:r>
                        <a:rPr lang="en-US" dirty="0"/>
                        <a:t>0</a:t>
                      </a:r>
                    </a:p>
                  </a:txBody>
                  <a:tcPr/>
                </a:tc>
                <a:tc>
                  <a:txBody>
                    <a:bodyPr/>
                    <a:lstStyle/>
                    <a:p>
                      <a:r>
                        <a:rPr lang="en-US" dirty="0"/>
                        <a:t>0</a:t>
                      </a:r>
                    </a:p>
                  </a:txBody>
                  <a:tcPr/>
                </a:tc>
                <a:tc>
                  <a:txBody>
                    <a:bodyPr/>
                    <a:lstStyle/>
                    <a:p>
                      <a:endParaRPr lang="en-US"/>
                    </a:p>
                  </a:txBody>
                  <a:tcPr/>
                </a:tc>
                <a:extLst>
                  <a:ext uri="{0D108BD9-81ED-4DB2-BD59-A6C34878D82A}">
                    <a16:rowId xmlns:a16="http://schemas.microsoft.com/office/drawing/2014/main" val="10003"/>
                  </a:ext>
                </a:extLst>
              </a:tr>
              <a:tr h="374815">
                <a:tc>
                  <a:txBody>
                    <a:bodyPr/>
                    <a:lstStyle/>
                    <a:p>
                      <a:r>
                        <a:rPr lang="en-US" dirty="0"/>
                        <a:t>D</a:t>
                      </a:r>
                    </a:p>
                  </a:txBody>
                  <a:tcPr/>
                </a:tc>
                <a:tc>
                  <a:txBody>
                    <a:bodyPr/>
                    <a:lstStyle/>
                    <a:p>
                      <a:r>
                        <a:rPr lang="en-US" dirty="0"/>
                        <a:t>1</a:t>
                      </a:r>
                    </a:p>
                  </a:txBody>
                  <a:tcPr/>
                </a:tc>
                <a:tc>
                  <a:txBody>
                    <a:bodyPr/>
                    <a:lstStyle/>
                    <a:p>
                      <a:r>
                        <a:rPr lang="en-US" dirty="0"/>
                        <a:t>0</a:t>
                      </a:r>
                    </a:p>
                  </a:txBody>
                  <a:tcPr/>
                </a:tc>
                <a:tc>
                  <a:txBody>
                    <a:bodyPr/>
                    <a:lstStyle/>
                    <a:p>
                      <a:r>
                        <a:rPr lang="en-US" dirty="0"/>
                        <a:t>1</a:t>
                      </a:r>
                    </a:p>
                  </a:txBody>
                  <a:tcPr/>
                </a:tc>
                <a:tc>
                  <a:txBody>
                    <a:bodyPr/>
                    <a:lstStyle/>
                    <a:p>
                      <a:r>
                        <a:rPr lang="en-US" dirty="0"/>
                        <a:t>1</a:t>
                      </a:r>
                    </a:p>
                  </a:txBody>
                  <a:tcPr/>
                </a:tc>
                <a:tc>
                  <a:txBody>
                    <a:bodyPr/>
                    <a:lstStyle/>
                    <a:p>
                      <a:r>
                        <a:rPr lang="en-US" dirty="0"/>
                        <a:t>0</a:t>
                      </a:r>
                    </a:p>
                  </a:txBody>
                  <a:tcPr/>
                </a:tc>
                <a:tc>
                  <a:txBody>
                    <a:bodyPr/>
                    <a:lstStyle/>
                    <a:p>
                      <a:r>
                        <a:rPr lang="en-US" dirty="0"/>
                        <a:t>0</a:t>
                      </a:r>
                    </a:p>
                  </a:txBody>
                  <a:tcPr/>
                </a:tc>
                <a:tc>
                  <a:txBody>
                    <a:bodyPr/>
                    <a:lstStyle/>
                    <a:p>
                      <a:r>
                        <a:rPr lang="en-US" dirty="0"/>
                        <a:t>1</a:t>
                      </a:r>
                    </a:p>
                  </a:txBody>
                  <a:tcPr/>
                </a:tc>
                <a:tc>
                  <a:txBody>
                    <a:bodyPr/>
                    <a:lstStyle/>
                    <a:p>
                      <a:r>
                        <a:rPr lang="en-US" dirty="0"/>
                        <a:t>0</a:t>
                      </a:r>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3471</TotalTime>
  <Words>406</Words>
  <Application>Microsoft Office PowerPoint</Application>
  <PresentationFormat>On-screen Show (4:3)</PresentationFormat>
  <Paragraphs>82</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Book Antiqua</vt:lpstr>
      <vt:lpstr>Lucida Sans</vt:lpstr>
      <vt:lpstr>Wingdings</vt:lpstr>
      <vt:lpstr>Wingdings 2</vt:lpstr>
      <vt:lpstr>Wingdings 3</vt:lpstr>
      <vt:lpstr>Apex</vt:lpstr>
      <vt:lpstr>Topic: Test item analyses  procedure. </vt:lpstr>
      <vt:lpstr>PowerPoint Presentation</vt:lpstr>
      <vt:lpstr>Reexamining  of each test item to discover its strengths &amp; flaws.  </vt:lpstr>
      <vt:lpstr>Item analyses procedure consist of the following  main steps. </vt:lpstr>
      <vt:lpstr>Step 1:  After scoring the test arrange all the papers in descending form according to the marks obtained.  It means that the paper with the highest score is put on the top and so on.  </vt:lpstr>
      <vt:lpstr>Step 2:  Select one-fourth of the papers from the top and call it Highest scoring group.  Select the same number of papers with the lowest score and call it low scoring group. </vt:lpstr>
      <vt:lpstr>For example if there are 40 papers select 10 from top and 10 from bottom. </vt:lpstr>
      <vt:lpstr>Step 3:  Tabulate the responses of both high and low scoring groups on each test item as in the following table. The table show only whether the student passed or failed. </vt:lpstr>
      <vt:lpstr>Pass:1  Fail: 0</vt:lpstr>
      <vt:lpstr>Step: 4  Working sheet paper: </vt:lpstr>
      <vt:lpstr> prepare a working sheet, using the following procedure:  List the number of each item in the 1st  column of the table headed by Item number.  Second, count the number of students in the high-scoring group who got each item right and enter the number in the 2nd column headed by H.    </vt:lpstr>
      <vt:lpstr>Third: count the number of students in  the Low scoring group who got the item right and enter the number in the 3rd  column head by L.  Add both H &amp; L and enter in the column forth and headed by H+L.   Subtract L from H and enter the `column fifth headed by  H-L.</vt:lpstr>
      <vt:lpstr>Any question.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Hanif Jan Class num: 21. Subject: Test development &amp; evaluation.</dc:title>
  <dc:creator>saleem jani</dc:creator>
  <cp:lastModifiedBy>Umair</cp:lastModifiedBy>
  <cp:revision>62</cp:revision>
  <dcterms:created xsi:type="dcterms:W3CDTF">2014-11-10T11:06:33Z</dcterms:created>
  <dcterms:modified xsi:type="dcterms:W3CDTF">2020-04-04T05:19:21Z</dcterms:modified>
</cp:coreProperties>
</file>